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0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5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677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720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42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207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71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1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9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4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39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12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3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4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17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AE780B2-1B44-4480-A28D-79B03406940B}" type="datetimeFigureOut">
              <a:rPr lang="zh-TW" altLang="en-US" smtClean="0"/>
              <a:t>2018/4/23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53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78625" y="2227385"/>
            <a:ext cx="10353762" cy="970450"/>
          </a:xfrm>
        </p:spPr>
        <p:txBody>
          <a:bodyPr/>
          <a:lstStyle/>
          <a:p>
            <a:r>
              <a:rPr lang="zh-TW" altLang="en-US" dirty="0"/>
              <a:t>網頁</a:t>
            </a:r>
            <a:r>
              <a:rPr lang="zh-TW" altLang="en-US" dirty="0" smtClean="0"/>
              <a:t>設計</a:t>
            </a:r>
            <a:r>
              <a:rPr lang="en-US" altLang="zh-TW" dirty="0" smtClean="0"/>
              <a:t>-</a:t>
            </a:r>
            <a:r>
              <a:rPr lang="zh-TW" altLang="en-US" dirty="0" smtClean="0"/>
              <a:t>期中專題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19302" y="3473327"/>
            <a:ext cx="10353762" cy="2329597"/>
          </a:xfrm>
        </p:spPr>
        <p:txBody>
          <a:bodyPr/>
          <a:lstStyle/>
          <a:p>
            <a:pPr marL="36900" indent="0" algn="ctr">
              <a:buNone/>
            </a:pPr>
            <a:r>
              <a:rPr lang="zh-TW" altLang="en-US" dirty="0"/>
              <a:t>資工二</a:t>
            </a:r>
            <a:r>
              <a:rPr lang="en-US" altLang="zh-TW" dirty="0" smtClean="0"/>
              <a:t>105590029</a:t>
            </a:r>
            <a:r>
              <a:rPr lang="zh-TW" altLang="en-US" dirty="0" smtClean="0"/>
              <a:t> 洪堯煬</a:t>
            </a:r>
            <a:endParaRPr lang="en-US" altLang="zh-TW" dirty="0" smtClean="0"/>
          </a:p>
          <a:p>
            <a:pPr marL="36900" indent="0" algn="ctr">
              <a:buNone/>
            </a:pPr>
            <a:r>
              <a:rPr lang="zh-TW" altLang="en-US" dirty="0" smtClean="0"/>
              <a:t>資工二</a:t>
            </a:r>
            <a:r>
              <a:rPr lang="en-US" altLang="zh-TW" dirty="0" smtClean="0"/>
              <a:t>105590016</a:t>
            </a:r>
            <a:r>
              <a:rPr lang="zh-TW" altLang="en-US" dirty="0" smtClean="0"/>
              <a:t> 周傳益</a:t>
            </a:r>
            <a:endParaRPr lang="en-US" altLang="zh-TW" dirty="0"/>
          </a:p>
          <a:p>
            <a:pPr marL="36900" indent="0" algn="ctr">
              <a:buNone/>
            </a:pPr>
            <a:r>
              <a:rPr lang="zh-TW" altLang="en-US" sz="2800" dirty="0"/>
              <a:t>主題 </a:t>
            </a:r>
            <a:r>
              <a:rPr lang="en-US" altLang="zh-TW" sz="2800" dirty="0"/>
              <a:t>:</a:t>
            </a:r>
            <a:r>
              <a:rPr lang="zh-TW" altLang="en-US" sz="2800" dirty="0"/>
              <a:t> 遊戲專題用網頁</a:t>
            </a:r>
            <a:r>
              <a:rPr lang="en-US" altLang="zh-TW" sz="2800" dirty="0"/>
              <a:t>(</a:t>
            </a:r>
            <a:r>
              <a:rPr lang="zh-TW" altLang="en-US" sz="2800" dirty="0"/>
              <a:t>寶可夢</a:t>
            </a:r>
            <a:r>
              <a:rPr lang="en-US" altLang="zh-TW" sz="2800" dirty="0"/>
              <a:t>)</a:t>
            </a:r>
            <a:endParaRPr lang="zh-TW" altLang="en-US" sz="2800" dirty="0"/>
          </a:p>
          <a:p>
            <a:pPr marL="36900" indent="0" algn="ctr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44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469744" y="1052051"/>
            <a:ext cx="8896186" cy="4495841"/>
            <a:chOff x="1177174" y="1062964"/>
            <a:chExt cx="8896186" cy="4495841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62964"/>
              <a:ext cx="8544767" cy="4495841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177174" y="1062964"/>
              <a:ext cx="8562872" cy="4495841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922945" y="6105136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5</a:t>
            </a:r>
            <a:r>
              <a:rPr lang="zh-TW" altLang="en-US" sz="2400" dirty="0" smtClean="0"/>
              <a:t>區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</p:cNvCxnSpPr>
          <p:nvPr/>
        </p:nvCxnSpPr>
        <p:spPr>
          <a:xfrm>
            <a:off x="10845806" y="4953364"/>
            <a:ext cx="16158" cy="107336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>
            <a:off x="2094314" y="2583131"/>
            <a:ext cx="5616540" cy="7953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243183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淺色</a:t>
            </a:r>
            <a:r>
              <a:rPr lang="zh-TW" altLang="en-US" sz="2400" dirty="0"/>
              <a:t>主題標題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>
            <a:off x="2094313" y="3446397"/>
            <a:ext cx="5493449" cy="8440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3299972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主題內文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4CBFBB0-16F3-4EBD-85C7-C94825185A01}"/>
              </a:ext>
            </a:extLst>
          </p:cNvPr>
          <p:cNvCxnSpPr>
            <a:cxnSpLocks/>
          </p:cNvCxnSpPr>
          <p:nvPr/>
        </p:nvCxnSpPr>
        <p:spPr>
          <a:xfrm flipH="1">
            <a:off x="2094314" y="4386817"/>
            <a:ext cx="5917024" cy="916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9FBE27-CF80-48FC-AFC0-AB128A1A9221}"/>
              </a:ext>
            </a:extLst>
          </p:cNvPr>
          <p:cNvSpPr txBox="1"/>
          <p:nvPr/>
        </p:nvSpPr>
        <p:spPr>
          <a:xfrm>
            <a:off x="0" y="4247645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淺</a:t>
            </a:r>
            <a:r>
              <a:rPr lang="zh-TW" altLang="en-US" sz="2400" dirty="0" smtClean="0"/>
              <a:t>色</a:t>
            </a:r>
            <a:r>
              <a:rPr lang="zh-TW" altLang="en-US" sz="2400" dirty="0"/>
              <a:t>主題按鈕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10072573" y="362646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5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V="1">
            <a:off x="10405520" y="955964"/>
            <a:ext cx="207062" cy="43421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66007" y="1228365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5</a:t>
            </a:r>
            <a:r>
              <a:rPr lang="zh-TW" altLang="en-US" sz="2400" dirty="0" smtClean="0"/>
              <a:t>背景</a:t>
            </a:r>
            <a:r>
              <a:rPr lang="zh-TW" altLang="en-US" sz="2400" dirty="0"/>
              <a:t>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2094312" y="1634871"/>
            <a:ext cx="1295399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87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60965" y="721605"/>
            <a:ext cx="8896186" cy="5354303"/>
            <a:chOff x="1177174" y="204503"/>
            <a:chExt cx="8896186" cy="5354303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204504"/>
              <a:ext cx="8562872" cy="5354302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204503"/>
              <a:ext cx="8562872" cy="535430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9C4927-82CA-463D-B3FF-3FC9D969B472}"/>
              </a:ext>
            </a:extLst>
          </p:cNvPr>
          <p:cNvSpPr txBox="1"/>
          <p:nvPr/>
        </p:nvSpPr>
        <p:spPr>
          <a:xfrm>
            <a:off x="9549585" y="3151343"/>
            <a:ext cx="2560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頁尾區</a:t>
            </a:r>
            <a:endParaRPr lang="en-US" altLang="zh-TW" sz="2400" dirty="0"/>
          </a:p>
          <a:p>
            <a:r>
              <a:rPr lang="zh-TW" altLang="en-US" sz="2400" dirty="0"/>
              <a:t>聯絡訊息</a:t>
            </a:r>
            <a:endParaRPr lang="en-US" altLang="zh-TW" sz="2400" dirty="0"/>
          </a:p>
          <a:p>
            <a:r>
              <a:rPr lang="zh-TW" altLang="en-US" sz="2400" dirty="0"/>
              <a:t>申明、分享等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3DCBBD-6F9D-455D-AAB3-17A7E25466A5}"/>
              </a:ext>
            </a:extLst>
          </p:cNvPr>
          <p:cNvSpPr txBox="1"/>
          <p:nvPr/>
        </p:nvSpPr>
        <p:spPr>
          <a:xfrm>
            <a:off x="9357151" y="2258601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聯絡資料區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EB614CE-1825-4B45-BA3D-9CCC9BE5C9C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736353" y="2511366"/>
            <a:ext cx="4620798" cy="60799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E0926E6-4386-48CC-846D-3207B972B93D}"/>
              </a:ext>
            </a:extLst>
          </p:cNvPr>
          <p:cNvSpPr txBox="1"/>
          <p:nvPr/>
        </p:nvSpPr>
        <p:spPr>
          <a:xfrm>
            <a:off x="9627770" y="5164597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申明區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DD350B1-33D9-414E-8804-086D3D11F6B2}"/>
              </a:ext>
            </a:extLst>
          </p:cNvPr>
          <p:cNvCxnSpPr>
            <a:cxnSpLocks/>
          </p:cNvCxnSpPr>
          <p:nvPr/>
        </p:nvCxnSpPr>
        <p:spPr>
          <a:xfrm flipV="1">
            <a:off x="8213844" y="5352193"/>
            <a:ext cx="1335741" cy="976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5AB289-DF60-4E13-828D-E4441BE1C590}"/>
              </a:ext>
            </a:extLst>
          </p:cNvPr>
          <p:cNvSpPr txBox="1"/>
          <p:nvPr/>
        </p:nvSpPr>
        <p:spPr>
          <a:xfrm>
            <a:off x="9549585" y="4535391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分享區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E2375F1-5CC3-4039-BDA0-8A2F8F660C94}"/>
              </a:ext>
            </a:extLst>
          </p:cNvPr>
          <p:cNvCxnSpPr>
            <a:cxnSpLocks/>
          </p:cNvCxnSpPr>
          <p:nvPr/>
        </p:nvCxnSpPr>
        <p:spPr>
          <a:xfrm>
            <a:off x="6967621" y="4731172"/>
            <a:ext cx="2581964" cy="437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2C1CF7-8022-47B7-B97E-1BE64D7DF728}"/>
              </a:ext>
            </a:extLst>
          </p:cNvPr>
          <p:cNvSpPr txBox="1"/>
          <p:nvPr/>
        </p:nvSpPr>
        <p:spPr>
          <a:xfrm>
            <a:off x="9549585" y="5661355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設計者</a:t>
            </a:r>
            <a:r>
              <a:rPr lang="en-US" altLang="zh-TW" sz="2400" dirty="0"/>
              <a:t>(</a:t>
            </a:r>
            <a:r>
              <a:rPr lang="zh-TW" altLang="en-US" sz="2400" dirty="0"/>
              <a:t>頁尾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9BFC83F-A7FF-4099-A70A-3736AB7376E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469773" y="5892188"/>
            <a:ext cx="207981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矩形: 圓角 61">
            <a:extLst>
              <a:ext uri="{FF2B5EF4-FFF2-40B4-BE49-F238E27FC236}">
                <a16:creationId xmlns:a16="http://schemas.microsoft.com/office/drawing/2014/main" id="{1D4AB0C6-D7C1-49D1-AAA4-C94799429521}"/>
              </a:ext>
            </a:extLst>
          </p:cNvPr>
          <p:cNvSpPr/>
          <p:nvPr/>
        </p:nvSpPr>
        <p:spPr>
          <a:xfrm>
            <a:off x="1064899" y="5091297"/>
            <a:ext cx="7148945" cy="608267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62">
            <a:extLst>
              <a:ext uri="{FF2B5EF4-FFF2-40B4-BE49-F238E27FC236}">
                <a16:creationId xmlns:a16="http://schemas.microsoft.com/office/drawing/2014/main" id="{6CF550CD-5E7E-4B69-80BA-CA5CBCDA41E4}"/>
              </a:ext>
            </a:extLst>
          </p:cNvPr>
          <p:cNvSpPr/>
          <p:nvPr/>
        </p:nvSpPr>
        <p:spPr>
          <a:xfrm>
            <a:off x="1064899" y="4483096"/>
            <a:ext cx="5902036" cy="567940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63">
            <a:extLst>
              <a:ext uri="{FF2B5EF4-FFF2-40B4-BE49-F238E27FC236}">
                <a16:creationId xmlns:a16="http://schemas.microsoft.com/office/drawing/2014/main" id="{6B4F7D6B-1DE2-49C7-8CD8-C83220385406}"/>
              </a:ext>
            </a:extLst>
          </p:cNvPr>
          <p:cNvSpPr/>
          <p:nvPr/>
        </p:nvSpPr>
        <p:spPr>
          <a:xfrm>
            <a:off x="1857868" y="5700178"/>
            <a:ext cx="5611905" cy="384020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64">
            <a:extLst>
              <a:ext uri="{FF2B5EF4-FFF2-40B4-BE49-F238E27FC236}">
                <a16:creationId xmlns:a16="http://schemas.microsoft.com/office/drawing/2014/main" id="{2B3B0BD3-92B4-4E7A-977D-7F48ADE27217}"/>
              </a:ext>
            </a:extLst>
          </p:cNvPr>
          <p:cNvSpPr/>
          <p:nvPr/>
        </p:nvSpPr>
        <p:spPr>
          <a:xfrm>
            <a:off x="1245008" y="1983285"/>
            <a:ext cx="3491345" cy="2272146"/>
          </a:xfrm>
          <a:prstGeom prst="roundRect">
            <a:avLst/>
          </a:prstGeom>
          <a:solidFill>
            <a:srgbClr val="000000">
              <a:alpha val="1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6000" dirty="0" smtClean="0"/>
              <a:t>設</a:t>
            </a:r>
            <a:r>
              <a:rPr lang="zh-TW" altLang="en-US" sz="6000" dirty="0"/>
              <a:t>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800" dirty="0"/>
              <a:t>導航條與主題頁形成一個寶可夢球的樣子</a:t>
            </a:r>
            <a:endParaRPr lang="en-US" altLang="zh-TW" sz="2800" dirty="0"/>
          </a:p>
          <a:p>
            <a:r>
              <a:rPr lang="zh-TW" altLang="en-US" sz="2800" dirty="0"/>
              <a:t>契合主題，使用皮卡丘身上的顏色來佈局網頁</a:t>
            </a:r>
            <a:endParaRPr lang="en-US" altLang="zh-TW" sz="2800" dirty="0"/>
          </a:p>
          <a:p>
            <a:r>
              <a:rPr lang="zh-TW" altLang="en-US" sz="2800" dirty="0"/>
              <a:t>顏色由淺至深依序排列防止過於刺眼</a:t>
            </a:r>
            <a:endParaRPr lang="en-US" altLang="zh-TW" sz="2800" dirty="0"/>
          </a:p>
          <a:p>
            <a:r>
              <a:rPr lang="zh-TW" altLang="en-US" sz="2800" dirty="0"/>
              <a:t>特性區域</a:t>
            </a:r>
            <a:r>
              <a:rPr lang="en-US" altLang="zh-TW" sz="2800" dirty="0"/>
              <a:t>Z</a:t>
            </a:r>
            <a:r>
              <a:rPr lang="zh-TW" altLang="en-US" sz="2800" dirty="0"/>
              <a:t>形分布更易閱讀</a:t>
            </a:r>
            <a:endParaRPr lang="en-US" altLang="zh-TW" sz="2800" dirty="0"/>
          </a:p>
          <a:p>
            <a:r>
              <a:rPr lang="zh-TW" altLang="en-US" sz="2800" dirty="0"/>
              <a:t>頁首與頁尾使用同樣的背景，頁尾則使用遮罩較不強調</a:t>
            </a:r>
            <a:endParaRPr lang="en-US" altLang="zh-TW" sz="2800" dirty="0"/>
          </a:p>
          <a:p>
            <a:r>
              <a:rPr lang="zh-TW" altLang="en-US" sz="2800" dirty="0"/>
              <a:t>網頁分成數個區塊，每個區塊剛好填滿約一個</a:t>
            </a:r>
            <a:r>
              <a:rPr lang="en-US" altLang="zh-TW" sz="2800" dirty="0"/>
              <a:t>16:9</a:t>
            </a:r>
            <a:r>
              <a:rPr lang="zh-TW" altLang="en-US" sz="2800" dirty="0"/>
              <a:t>大小的螢幕</a:t>
            </a:r>
            <a:endParaRPr lang="en-US" altLang="zh-TW" sz="2800" dirty="0"/>
          </a:p>
          <a:p>
            <a:r>
              <a:rPr lang="zh-TW" altLang="en-US" sz="2800" dirty="0"/>
              <a:t>中間穿插兩個視差滾動背景讓其互動效果更佳</a:t>
            </a:r>
            <a:endParaRPr lang="en-US" altLang="zh-TW" sz="2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85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TW" altLang="en-US" sz="6000" dirty="0" smtClean="0"/>
              <a:t>文字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Font-family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微軟正黑體</a:t>
            </a:r>
            <a:r>
              <a:rPr lang="en-US" altLang="zh-TW" sz="2400" dirty="0"/>
              <a:t>light</a:t>
            </a:r>
          </a:p>
          <a:p>
            <a:r>
              <a:rPr lang="zh-TW" altLang="en-US" sz="2400" dirty="0"/>
              <a:t>各區域標題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60px</a:t>
            </a:r>
          </a:p>
          <a:p>
            <a:r>
              <a:rPr lang="zh-TW" altLang="en-US" sz="2400" dirty="0"/>
              <a:t>各區域次內文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32px</a:t>
            </a:r>
          </a:p>
          <a:p>
            <a:r>
              <a:rPr lang="zh-TW" altLang="en-US" sz="2400" dirty="0"/>
              <a:t>導覽列 </a:t>
            </a:r>
            <a:r>
              <a:rPr lang="en-US" altLang="zh-TW" sz="2400" dirty="0"/>
              <a:t>: 28px </a:t>
            </a:r>
            <a:r>
              <a:rPr lang="zh-TW" altLang="en-US" sz="2400" dirty="0"/>
              <a:t>粗體</a:t>
            </a:r>
            <a:endParaRPr lang="en-US" altLang="zh-TW" sz="2400" dirty="0"/>
          </a:p>
          <a:p>
            <a:r>
              <a:rPr lang="zh-TW" altLang="en-US" sz="2400" dirty="0"/>
              <a:t>按鈕內文及特性簡介圖標文字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20px</a:t>
            </a:r>
          </a:p>
          <a:p>
            <a:r>
              <a:rPr lang="zh-TW" altLang="en-US" sz="2400" dirty="0"/>
              <a:t>頁尾 </a:t>
            </a:r>
            <a:r>
              <a:rPr lang="en-US" altLang="zh-TW" sz="2400" dirty="0"/>
              <a:t>:</a:t>
            </a:r>
            <a:r>
              <a:rPr lang="zh-TW" altLang="en-US" sz="2400" dirty="0"/>
              <a:t> 粗體</a:t>
            </a:r>
            <a:endParaRPr lang="en-US" altLang="zh-TW" sz="2400" dirty="0"/>
          </a:p>
          <a:p>
            <a:r>
              <a:rPr lang="zh-TW" altLang="en-US" sz="2400" dirty="0"/>
              <a:t>頁尾聲明文字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24px</a:t>
            </a:r>
          </a:p>
          <a:p>
            <a:r>
              <a:rPr lang="zh-TW" altLang="en-US" sz="2400" dirty="0"/>
              <a:t>頁尾註解 </a:t>
            </a:r>
            <a:r>
              <a:rPr lang="en-US" altLang="zh-TW" sz="2400" dirty="0"/>
              <a:t>:16px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63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477715"/>
            <a:ext cx="10353762" cy="970450"/>
          </a:xfrm>
        </p:spPr>
        <p:txBody>
          <a:bodyPr>
            <a:noAutofit/>
          </a:bodyPr>
          <a:lstStyle/>
          <a:p>
            <a:pPr algn="l"/>
            <a:r>
              <a:rPr lang="en-US" altLang="zh-TW" sz="6000" dirty="0" smtClean="0">
                <a:effectLst/>
              </a:rPr>
              <a:t>ICONS</a:t>
            </a:r>
            <a:endParaRPr lang="zh-TW" altLang="en-US" sz="6000" dirty="0">
              <a:effectLst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B49F81C-FA7E-48BB-9A0B-D96FDBB315B4}"/>
              </a:ext>
            </a:extLst>
          </p:cNvPr>
          <p:cNvSpPr txBox="1">
            <a:spLocks/>
          </p:cNvSpPr>
          <p:nvPr/>
        </p:nvSpPr>
        <p:spPr>
          <a:xfrm>
            <a:off x="913795" y="1907931"/>
            <a:ext cx="10353762" cy="4528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85010" indent="-585010" algn="l" defTabSz="2340044" rtl="0" eaLnBrk="1" latinLnBrk="0" hangingPunct="1">
              <a:lnSpc>
                <a:spcPct val="120000"/>
              </a:lnSpc>
              <a:spcBef>
                <a:spcPts val="2559"/>
              </a:spcBef>
              <a:buSzPct val="125000"/>
              <a:buFont typeface="Arial" panose="020B0604020202020204" pitchFamily="34" charset="0"/>
              <a:buChar char="•"/>
              <a:defRPr sz="61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03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5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505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95076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6509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3511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605140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77516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94518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主要 </a:t>
            </a:r>
            <a:r>
              <a:rPr lang="en-US" altLang="zh-TW" sz="2400" dirty="0"/>
              <a:t>:</a:t>
            </a:r>
            <a:r>
              <a:rPr lang="zh-TW" altLang="en-US" sz="2400" dirty="0"/>
              <a:t> 寶可夢球</a:t>
            </a:r>
            <a:endParaRPr lang="en-US" altLang="zh-TW" sz="2400" dirty="0"/>
          </a:p>
          <a:p>
            <a:r>
              <a:rPr lang="zh-TW" altLang="en-US" sz="2400" dirty="0"/>
              <a:t>特性列 </a:t>
            </a:r>
            <a:r>
              <a:rPr lang="en-US" altLang="zh-TW" sz="2400" dirty="0"/>
              <a:t>:</a:t>
            </a:r>
            <a:r>
              <a:rPr lang="zh-TW" altLang="en-US" sz="2400" dirty="0"/>
              <a:t> 遊戲機、</a:t>
            </a:r>
            <a:r>
              <a:rPr lang="en-US" altLang="zh-TW" sz="2400" dirty="0"/>
              <a:t>Key(</a:t>
            </a:r>
            <a:r>
              <a:rPr lang="zh-TW" altLang="en-US" sz="2400" dirty="0"/>
              <a:t>改圖</a:t>
            </a:r>
            <a:r>
              <a:rPr lang="en-US" altLang="zh-TW" sz="2400" dirty="0"/>
              <a:t>)</a:t>
            </a:r>
            <a:r>
              <a:rPr lang="zh-TW" altLang="en-US" sz="2400" dirty="0"/>
              <a:t>、儲存、開源</a:t>
            </a:r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分享</a:t>
            </a:r>
            <a:r>
              <a:rPr lang="zh-TW" altLang="en-US" sz="2400" dirty="0"/>
              <a:t>訂閱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FB, Google+, LinkedIn, Twitter, IG, </a:t>
            </a:r>
            <a:r>
              <a:rPr lang="zh-TW" altLang="en-US" sz="2400" dirty="0"/>
              <a:t>微博</a:t>
            </a:r>
            <a:r>
              <a:rPr lang="en-US" altLang="zh-TW" sz="2400" dirty="0"/>
              <a:t>, WeChat, RSS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609428-1995-4C95-A946-447150B9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3237475"/>
            <a:ext cx="6154615" cy="8215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C6248B-1E07-4E39-AC28-8A939FA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77" y="4849630"/>
            <a:ext cx="6835702" cy="7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42" y="0"/>
            <a:ext cx="601891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9232898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7847061" y="693179"/>
            <a:ext cx="6087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以黃色、咖啡、黑為主</a:t>
            </a:r>
            <a:r>
              <a:rPr lang="en-US" altLang="zh-TW" sz="2000" dirty="0"/>
              <a:t>(</a:t>
            </a:r>
            <a:r>
              <a:rPr lang="zh-TW" altLang="en-US" sz="2000" dirty="0"/>
              <a:t>皮卡丘的顏色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背景圖、圖片皆為相近色</a:t>
            </a:r>
            <a:endParaRPr lang="en-US" altLang="zh-TW" sz="2000" dirty="0"/>
          </a:p>
          <a:p>
            <a:r>
              <a:rPr lang="zh-TW" altLang="en-US" sz="2000" dirty="0"/>
              <a:t>顏色由淺入深依序排列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2CEC44-0B50-4450-912B-8804580BDB4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48146" y="457200"/>
            <a:ext cx="698915" cy="14513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00028C-F11F-4D0C-A5E9-1421D7F249EC}"/>
              </a:ext>
            </a:extLst>
          </p:cNvPr>
          <p:cNvSpPr txBox="1"/>
          <p:nvPr/>
        </p:nvSpPr>
        <p:spPr>
          <a:xfrm>
            <a:off x="7847061" y="1708456"/>
            <a:ext cx="476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紅色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(153,0,0)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3C74DC8-806C-4736-AD26-4AE73C9F93C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383215" y="2359390"/>
            <a:ext cx="1463846" cy="154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84789A-DD04-48C1-90AC-86B3F62CB54F}"/>
              </a:ext>
            </a:extLst>
          </p:cNvPr>
          <p:cNvSpPr txBox="1"/>
          <p:nvPr/>
        </p:nvSpPr>
        <p:spPr>
          <a:xfrm>
            <a:off x="7847061" y="2159721"/>
            <a:ext cx="564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白色半透明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(255,255,255,0.25)</a:t>
            </a:r>
          </a:p>
          <a:p>
            <a:r>
              <a:rPr lang="zh-TW" altLang="en-US" sz="2000" dirty="0"/>
              <a:t>作為淺色強調區塊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6602CE-D650-4EB6-8DC4-17632D30D9F7}"/>
              </a:ext>
            </a:extLst>
          </p:cNvPr>
          <p:cNvCxnSpPr>
            <a:cxnSpLocks/>
          </p:cNvCxnSpPr>
          <p:nvPr/>
        </p:nvCxnSpPr>
        <p:spPr>
          <a:xfrm flipV="1">
            <a:off x="7115138" y="2575210"/>
            <a:ext cx="675321" cy="16884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C4340D5-44E9-423E-AFB5-FA74728F04E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4862" y="3031709"/>
            <a:ext cx="683483" cy="871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82165C-A59C-4CC5-8CE5-1890060AF726}"/>
              </a:ext>
            </a:extLst>
          </p:cNvPr>
          <p:cNvSpPr txBox="1"/>
          <p:nvPr/>
        </p:nvSpPr>
        <p:spPr>
          <a:xfrm>
            <a:off x="7928345" y="2918762"/>
            <a:ext cx="47629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灰色背景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(238,238,238)</a:t>
            </a:r>
            <a:endParaRPr lang="zh-TW" altLang="en-US" sz="20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805D3FF-2147-40BF-A497-65A5BAB3F836}"/>
              </a:ext>
            </a:extLst>
          </p:cNvPr>
          <p:cNvCxnSpPr/>
          <p:nvPr/>
        </p:nvCxnSpPr>
        <p:spPr>
          <a:xfrm flipV="1">
            <a:off x="1591913" y="3408207"/>
            <a:ext cx="800505" cy="2079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59BA8C-01CF-42ED-B9B0-403D5B9D6F41}"/>
              </a:ext>
            </a:extLst>
          </p:cNvPr>
          <p:cNvSpPr txBox="1"/>
          <p:nvPr/>
        </p:nvSpPr>
        <p:spPr>
          <a:xfrm>
            <a:off x="113241" y="3192763"/>
            <a:ext cx="13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32159" y="4520093"/>
            <a:ext cx="1454178" cy="2391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8286337" y="4320038"/>
            <a:ext cx="3753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深藍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(07,55,99)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-55025" y="5343211"/>
            <a:ext cx="2028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1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zh-TW" altLang="en-US" sz="2000" dirty="0"/>
              <a:t>視差滾動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整體淺橘色</a:t>
            </a:r>
            <a:r>
              <a:rPr lang="en-US" altLang="zh-TW" sz="2000" dirty="0"/>
              <a:t>(</a:t>
            </a:r>
            <a:r>
              <a:rPr lang="zh-TW" altLang="en-US" sz="2000" dirty="0"/>
              <a:t>調色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479176" y="5820564"/>
            <a:ext cx="761781" cy="18436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80616F-5EFA-456A-99A0-9C5671FBDDC5}"/>
              </a:ext>
            </a:extLst>
          </p:cNvPr>
          <p:cNvSpPr txBox="1"/>
          <p:nvPr/>
        </p:nvSpPr>
        <p:spPr>
          <a:xfrm>
            <a:off x="8998203" y="3408206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995BC9-9BEC-464B-BD3E-AC2850B3D922}"/>
              </a:ext>
            </a:extLst>
          </p:cNvPr>
          <p:cNvSpPr txBox="1"/>
          <p:nvPr/>
        </p:nvSpPr>
        <p:spPr>
          <a:xfrm>
            <a:off x="8139923" y="3724273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背景為淺色圖時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9A99601-C9C3-4E02-AD11-8D44C5E31B8D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001435" y="4983080"/>
            <a:ext cx="767554" cy="141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FA98C6-14E6-492C-AE00-91B315ECE59C}"/>
              </a:ext>
            </a:extLst>
          </p:cNvPr>
          <p:cNvSpPr txBox="1"/>
          <p:nvPr/>
        </p:nvSpPr>
        <p:spPr>
          <a:xfrm>
            <a:off x="7768989" y="4783025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深灰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(51,51,51)</a:t>
            </a:r>
            <a:endParaRPr lang="zh-TW" altLang="en-US" sz="20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8C66A15-F91B-42DE-8358-B07350D6E7D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167718" y="4983080"/>
            <a:ext cx="1601271" cy="7453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F818A0C-759D-4213-8478-DAC2F887C739}"/>
              </a:ext>
            </a:extLst>
          </p:cNvPr>
          <p:cNvSpPr txBox="1"/>
          <p:nvPr/>
        </p:nvSpPr>
        <p:spPr>
          <a:xfrm>
            <a:off x="8872382" y="5155708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D143588-8BA0-47A6-9A9D-48DFE6F6667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911788" y="5992968"/>
            <a:ext cx="1531924" cy="1284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3B25387-271F-403F-BF85-50F73EE4AC22}"/>
              </a:ext>
            </a:extLst>
          </p:cNvPr>
          <p:cNvSpPr txBox="1"/>
          <p:nvPr/>
        </p:nvSpPr>
        <p:spPr>
          <a:xfrm>
            <a:off x="8443712" y="5639025"/>
            <a:ext cx="3131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白色半透明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(255,255,255,0.75)</a:t>
            </a:r>
            <a:endParaRPr lang="zh-TW" altLang="en-US" sz="2000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>
            <a:endCxn id="35" idx="1"/>
          </p:cNvCxnSpPr>
          <p:nvPr/>
        </p:nvCxnSpPr>
        <p:spPr>
          <a:xfrm flipV="1">
            <a:off x="7115138" y="6589400"/>
            <a:ext cx="1757244" cy="1722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19CB981-BBAD-4D84-9CA4-69F7388BDC6C}"/>
              </a:ext>
            </a:extLst>
          </p:cNvPr>
          <p:cNvSpPr txBox="1"/>
          <p:nvPr/>
        </p:nvSpPr>
        <p:spPr>
          <a:xfrm>
            <a:off x="8872382" y="6373956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</p:spTree>
    <p:extLst>
      <p:ext uri="{BB962C8B-B14F-4D97-AF65-F5344CB8AC3E}">
        <p14:creationId xmlns:p14="http://schemas.microsoft.com/office/powerpoint/2010/main" val="2891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10" y="-11198"/>
            <a:ext cx="661619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4A975E-5344-4421-AFDD-17EE95B8D821}"/>
              </a:ext>
            </a:extLst>
          </p:cNvPr>
          <p:cNvSpPr txBox="1"/>
          <p:nvPr/>
        </p:nvSpPr>
        <p:spPr>
          <a:xfrm>
            <a:off x="8577629" y="444204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背景為深色圖時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3CF06E-7B4E-4807-AE8F-A5F326B34458}"/>
              </a:ext>
            </a:extLst>
          </p:cNvPr>
          <p:cNvSpPr txBox="1"/>
          <p:nvPr/>
        </p:nvSpPr>
        <p:spPr>
          <a:xfrm>
            <a:off x="9044581" y="962615"/>
            <a:ext cx="439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淺藍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(159,197,248)</a:t>
            </a:r>
            <a:endParaRPr lang="zh-TW" altLang="en-US" sz="20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10D22F-543A-437E-B941-5DEB5D4FC20C}"/>
              </a:ext>
            </a:extLst>
          </p:cNvPr>
          <p:cNvCxnSpPr>
            <a:cxnSpLocks/>
          </p:cNvCxnSpPr>
          <p:nvPr/>
        </p:nvCxnSpPr>
        <p:spPr>
          <a:xfrm flipV="1">
            <a:off x="3729318" y="1147879"/>
            <a:ext cx="5315263" cy="982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B78A5D-570A-44D4-AEBA-9D8372A6C713}"/>
              </a:ext>
            </a:extLst>
          </p:cNvPr>
          <p:cNvSpPr txBox="1"/>
          <p:nvPr/>
        </p:nvSpPr>
        <p:spPr>
          <a:xfrm>
            <a:off x="9485314" y="5924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CEADE07-A23A-498C-B8FD-0EC12FE92DF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03059" y="1759692"/>
            <a:ext cx="4843545" cy="477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D43113-27CD-42AC-9FB0-DD500E1B3AA7}"/>
              </a:ext>
            </a:extLst>
          </p:cNvPr>
          <p:cNvSpPr txBox="1"/>
          <p:nvPr/>
        </p:nvSpPr>
        <p:spPr>
          <a:xfrm>
            <a:off x="9146604" y="1453457"/>
            <a:ext cx="244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(204,204,204)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470865-3493-4E12-843B-005AE985B8A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505200" y="1807400"/>
            <a:ext cx="5641404" cy="4716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0630F9-5B6B-45C3-A7DF-A47ED794D671}"/>
              </a:ext>
            </a:extLst>
          </p:cNvPr>
          <p:cNvSpPr txBox="1"/>
          <p:nvPr/>
        </p:nvSpPr>
        <p:spPr>
          <a:xfrm>
            <a:off x="9146604" y="2086309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7312D39-A465-42F3-B096-34F026475C26}"/>
              </a:ext>
            </a:extLst>
          </p:cNvPr>
          <p:cNvCxnSpPr>
            <a:cxnSpLocks/>
          </p:cNvCxnSpPr>
          <p:nvPr/>
        </p:nvCxnSpPr>
        <p:spPr>
          <a:xfrm flipV="1">
            <a:off x="4587607" y="2962644"/>
            <a:ext cx="4456974" cy="3168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289D5A-E6AD-46C7-8492-3A6407EC27C8}"/>
              </a:ext>
            </a:extLst>
          </p:cNvPr>
          <p:cNvSpPr txBox="1"/>
          <p:nvPr/>
        </p:nvSpPr>
        <p:spPr>
          <a:xfrm>
            <a:off x="9146604" y="2642681"/>
            <a:ext cx="3662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黑色半透明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(0,0,0,0.25)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-29905" y="2134850"/>
            <a:ext cx="1648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2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白與咖啡色漸層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1013012" y="2962644"/>
            <a:ext cx="4724400" cy="1750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1176306" y="528917"/>
            <a:ext cx="1210234" cy="737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-55243" y="320851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sp>
        <p:nvSpPr>
          <p:cNvPr id="35" name="矩形: 圓角 149">
            <a:extLst>
              <a:ext uri="{FF2B5EF4-FFF2-40B4-BE49-F238E27FC236}">
                <a16:creationId xmlns:a16="http://schemas.microsoft.com/office/drawing/2014/main" id="{F4868C93-EA03-4BF3-8925-C116E80F0116}"/>
              </a:ext>
            </a:extLst>
          </p:cNvPr>
          <p:cNvSpPr/>
          <p:nvPr/>
        </p:nvSpPr>
        <p:spPr>
          <a:xfrm>
            <a:off x="8365899" y="4734333"/>
            <a:ext cx="1561409" cy="611450"/>
          </a:xfrm>
          <a:prstGeom prst="roundRect">
            <a:avLst/>
          </a:prstGeom>
          <a:solidFill>
            <a:srgbClr val="9FC5F8">
              <a:alpha val="89804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333333"/>
                </a:solidFill>
              </a:rPr>
              <a:t>PlayNow</a:t>
            </a:r>
            <a:endParaRPr lang="zh-TW" altLang="en-US" dirty="0">
              <a:solidFill>
                <a:srgbClr val="333333"/>
              </a:solidFill>
            </a:endParaRPr>
          </a:p>
        </p:txBody>
      </p:sp>
      <p:sp>
        <p:nvSpPr>
          <p:cNvPr id="36" name="矩形: 圓角 150">
            <a:extLst>
              <a:ext uri="{FF2B5EF4-FFF2-40B4-BE49-F238E27FC236}">
                <a16:creationId xmlns:a16="http://schemas.microsoft.com/office/drawing/2014/main" id="{B15AC6C0-1204-49AB-9FE0-ECDD27321846}"/>
              </a:ext>
            </a:extLst>
          </p:cNvPr>
          <p:cNvSpPr/>
          <p:nvPr/>
        </p:nvSpPr>
        <p:spPr>
          <a:xfrm>
            <a:off x="10546272" y="4734333"/>
            <a:ext cx="1561409" cy="611450"/>
          </a:xfrm>
          <a:prstGeom prst="roundRect">
            <a:avLst/>
          </a:prstGeom>
          <a:solidFill>
            <a:srgbClr val="073763">
              <a:alpha val="80000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PlayNow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C9492E7-CCEF-40AE-A83A-F530BB7149CD}"/>
              </a:ext>
            </a:extLst>
          </p:cNvPr>
          <p:cNvSpPr txBox="1"/>
          <p:nvPr/>
        </p:nvSpPr>
        <p:spPr>
          <a:xfrm>
            <a:off x="9630999" y="3430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按鈕反饋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DE0E16-5A8A-45C1-9AA3-A3782C5B1874}"/>
              </a:ext>
            </a:extLst>
          </p:cNvPr>
          <p:cNvSpPr txBox="1"/>
          <p:nvPr/>
        </p:nvSpPr>
        <p:spPr>
          <a:xfrm>
            <a:off x="8577629" y="3822229"/>
            <a:ext cx="5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深淺色主題皆相同</a:t>
            </a:r>
            <a:r>
              <a:rPr lang="en-US" altLang="zh-TW" dirty="0"/>
              <a:t>(</a:t>
            </a:r>
            <a:r>
              <a:rPr lang="zh-TW" altLang="en-US" dirty="0"/>
              <a:t>僅一般時不同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BB517D8-3E77-4CC7-ACDD-1DD34E681459}"/>
              </a:ext>
            </a:extLst>
          </p:cNvPr>
          <p:cNvSpPr txBox="1"/>
          <p:nvPr/>
        </p:nvSpPr>
        <p:spPr>
          <a:xfrm>
            <a:off x="8696406" y="4272198"/>
            <a:ext cx="50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Hover</a:t>
            </a:r>
            <a:r>
              <a:rPr lang="zh-TW" altLang="en-US" dirty="0"/>
              <a:t>                      </a:t>
            </a:r>
            <a:r>
              <a:rPr lang="en-US" altLang="zh-TW" dirty="0" err="1" smtClean="0"/>
              <a:t>MouseDown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FB9F0F3-AD83-40E2-9235-FB819A0415C9}"/>
              </a:ext>
            </a:extLst>
          </p:cNvPr>
          <p:cNvSpPr txBox="1"/>
          <p:nvPr/>
        </p:nvSpPr>
        <p:spPr>
          <a:xfrm>
            <a:off x="7968231" y="5453937"/>
            <a:ext cx="433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背景</a:t>
            </a:r>
            <a:r>
              <a:rPr lang="en-US" altLang="zh-TW" sz="1400" dirty="0"/>
              <a:t>:</a:t>
            </a:r>
            <a:r>
              <a:rPr lang="zh-TW" altLang="en-US" sz="1400" dirty="0"/>
              <a:t>淺藍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(159,197,248)</a:t>
            </a:r>
            <a:r>
              <a:rPr lang="zh-TW" altLang="en-US" sz="1400" dirty="0"/>
              <a:t>      深藍</a:t>
            </a:r>
            <a:r>
              <a:rPr lang="en-US" altLang="zh-TW" sz="1400" dirty="0"/>
              <a:t>:</a:t>
            </a:r>
            <a:r>
              <a:rPr lang="zh-TW" altLang="en-US" sz="1400" dirty="0"/>
              <a:t>深藍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(07,55,99)</a:t>
            </a:r>
            <a:endParaRPr lang="zh-TW" altLang="en-US" sz="1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CD9A790-5072-452E-A708-8FEA090BCC04}"/>
              </a:ext>
            </a:extLst>
          </p:cNvPr>
          <p:cNvSpPr txBox="1"/>
          <p:nvPr/>
        </p:nvSpPr>
        <p:spPr>
          <a:xfrm>
            <a:off x="7843520" y="5781185"/>
            <a:ext cx="453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字及框</a:t>
            </a:r>
            <a:r>
              <a:rPr lang="en-US" altLang="zh-TW" sz="1600" dirty="0"/>
              <a:t>:</a:t>
            </a:r>
            <a:r>
              <a:rPr lang="zh-TW" altLang="en-US" sz="1600" dirty="0"/>
              <a:t>深灰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(51,51,51</a:t>
            </a:r>
            <a:r>
              <a:rPr lang="en-US" altLang="zh-TW" sz="1600" dirty="0"/>
              <a:t>)</a:t>
            </a:r>
            <a:r>
              <a:rPr lang="zh-TW" altLang="en-US" sz="1600" dirty="0"/>
              <a:t>     </a:t>
            </a:r>
            <a:r>
              <a:rPr lang="zh-TW" altLang="en-US" sz="1600" dirty="0" smtClean="0"/>
              <a:t>淺</a:t>
            </a:r>
            <a:r>
              <a:rPr lang="zh-TW" altLang="en-US" sz="1600" dirty="0"/>
              <a:t>灰</a:t>
            </a:r>
            <a:r>
              <a:rPr lang="en-US" altLang="zh-TW" sz="1600" dirty="0" err="1"/>
              <a:t>rgb</a:t>
            </a:r>
            <a:r>
              <a:rPr lang="en-US" altLang="zh-TW" sz="1600" dirty="0"/>
              <a:t>(204,204,204)</a:t>
            </a:r>
            <a:endParaRPr lang="zh-TW" altLang="en-US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4853772"/>
            <a:ext cx="1568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特性</a:t>
            </a:r>
            <a:r>
              <a:rPr lang="en-US" altLang="zh-TW" dirty="0"/>
              <a:t>3</a:t>
            </a:r>
            <a:r>
              <a:rPr lang="zh-TW" altLang="en-US" dirty="0"/>
              <a:t>背景區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視差滾動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深咖啡色</a:t>
            </a:r>
            <a:endParaRPr lang="en-US" altLang="zh-TW" dirty="0"/>
          </a:p>
          <a:p>
            <a:r>
              <a:rPr lang="zh-TW" altLang="en-US" dirty="0"/>
              <a:t>經高斯模糊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1132783" y="5554507"/>
            <a:ext cx="293454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7DC185F-00A4-4E90-AD96-074404BEFD8B}"/>
              </a:ext>
            </a:extLst>
          </p:cNvPr>
          <p:cNvCxnSpPr/>
          <p:nvPr/>
        </p:nvCxnSpPr>
        <p:spPr>
          <a:xfrm flipV="1">
            <a:off x="6160780" y="6535271"/>
            <a:ext cx="3470219" cy="34588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6E57D3-FB1E-487F-B8D4-E269455C10F1}"/>
              </a:ext>
            </a:extLst>
          </p:cNvPr>
          <p:cNvSpPr txBox="1"/>
          <p:nvPr/>
        </p:nvSpPr>
        <p:spPr>
          <a:xfrm>
            <a:off x="9723393" y="6301194"/>
            <a:ext cx="1867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</a:p>
        </p:txBody>
      </p:sp>
    </p:spTree>
    <p:extLst>
      <p:ext uri="{BB962C8B-B14F-4D97-AF65-F5344CB8AC3E}">
        <p14:creationId xmlns:p14="http://schemas.microsoft.com/office/powerpoint/2010/main" val="83137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20" y="0"/>
            <a:ext cx="657588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564557" y="4763180"/>
            <a:ext cx="171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 flipV="1">
            <a:off x="2667564" y="3015108"/>
            <a:ext cx="1943099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1391789" y="2793399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83207" y="2993454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676743" y="3015108"/>
            <a:ext cx="1845997" cy="78724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53" y="0"/>
            <a:ext cx="655649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389185" y="4763176"/>
            <a:ext cx="186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68416" y="2993452"/>
            <a:ext cx="2362255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866762" y="2778010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56112" y="2993450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77595" y="2993451"/>
            <a:ext cx="2127351" cy="8848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"/>
          <a:stretch/>
        </p:blipFill>
        <p:spPr>
          <a:xfrm>
            <a:off x="2026536" y="0"/>
            <a:ext cx="6241010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7D6328A-0F26-40F4-9674-670A5575432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84470" y="6124090"/>
            <a:ext cx="879482" cy="3355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EB0165-E6EA-4C2A-8043-B8C9774DF6CA}"/>
              </a:ext>
            </a:extLst>
          </p:cNvPr>
          <p:cNvSpPr txBox="1"/>
          <p:nvPr/>
        </p:nvSpPr>
        <p:spPr>
          <a:xfrm>
            <a:off x="8363952" y="6259613"/>
            <a:ext cx="565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註解與聲明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 (106,106,106)</a:t>
            </a:r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4887BC-F3F3-4470-8A09-DF6DB505B3A1}"/>
              </a:ext>
            </a:extLst>
          </p:cNvPr>
          <p:cNvSpPr txBox="1"/>
          <p:nvPr/>
        </p:nvSpPr>
        <p:spPr>
          <a:xfrm>
            <a:off x="0" y="3989132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頁尾背景</a:t>
            </a:r>
            <a:endParaRPr lang="en-US" altLang="zh-TW" sz="2000" dirty="0"/>
          </a:p>
          <a:p>
            <a:r>
              <a:rPr lang="zh-TW" altLang="en-US" sz="2000" dirty="0"/>
              <a:t>白色系寶可夢球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8E08EF0-DA9B-45F4-B937-D3BA0DF4420F}"/>
              </a:ext>
            </a:extLst>
          </p:cNvPr>
          <p:cNvCxnSpPr>
            <a:cxnSpLocks/>
          </p:cNvCxnSpPr>
          <p:nvPr/>
        </p:nvCxnSpPr>
        <p:spPr>
          <a:xfrm flipH="1" flipV="1">
            <a:off x="1380606" y="4176921"/>
            <a:ext cx="941253" cy="16615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CBD5E44-EA73-44D5-B7B6-76BFB2727031}"/>
              </a:ext>
            </a:extLst>
          </p:cNvPr>
          <p:cNvCxnSpPr/>
          <p:nvPr/>
        </p:nvCxnSpPr>
        <p:spPr>
          <a:xfrm flipV="1">
            <a:off x="7536171" y="3673583"/>
            <a:ext cx="1462751" cy="3309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98164-CF27-4619-A06C-7CCCF9655996}"/>
              </a:ext>
            </a:extLst>
          </p:cNvPr>
          <p:cNvSpPr txBox="1"/>
          <p:nvPr/>
        </p:nvSpPr>
        <p:spPr>
          <a:xfrm>
            <a:off x="9170056" y="3458139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0" y="1642564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/>
              <a:t>5</a:t>
            </a:r>
            <a:r>
              <a:rPr lang="zh-TW" altLang="en-US" sz="2000" dirty="0" smtClean="0"/>
              <a:t>背景區</a:t>
            </a:r>
            <a:endParaRPr lang="en-US" altLang="zh-TW" sz="2000" dirty="0" smtClean="0"/>
          </a:p>
          <a:p>
            <a:r>
              <a:rPr lang="en-US" altLang="zh-TW" sz="2000" dirty="0" err="1" smtClean="0"/>
              <a:t>r</a:t>
            </a:r>
            <a:r>
              <a:rPr lang="en-US" altLang="zh-TW" sz="2000" dirty="0" err="1" smtClean="0"/>
              <a:t>gb</a:t>
            </a:r>
            <a:r>
              <a:rPr lang="en-US" altLang="zh-TW" sz="2000" dirty="0" smtClean="0"/>
              <a:t>(230,145,56)</a:t>
            </a:r>
            <a:endParaRPr lang="en-US" altLang="zh-TW" sz="2000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891553" y="2160494"/>
            <a:ext cx="404429" cy="1437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7839151" y="2940858"/>
            <a:ext cx="1159771" cy="73272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6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76923" y="775983"/>
            <a:ext cx="8795689" cy="5300351"/>
            <a:chOff x="1076923" y="775983"/>
            <a:chExt cx="8795689" cy="5300351"/>
          </a:xfrm>
        </p:grpSpPr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7090" y="3442294"/>
              <a:ext cx="315522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" r="426"/>
            <a:stretch/>
          </p:blipFill>
          <p:spPr>
            <a:xfrm>
              <a:off x="1076923" y="775983"/>
              <a:ext cx="8497765" cy="5300351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1076923" y="1578146"/>
              <a:ext cx="8497765" cy="4498188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 flipV="1">
            <a:off x="893299" y="2816429"/>
            <a:ext cx="2966526" cy="104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>
            <a:off x="893300" y="3565625"/>
            <a:ext cx="2465362" cy="175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 flipV="1">
            <a:off x="893299" y="1385133"/>
            <a:ext cx="503816" cy="217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</p:cNvCxnSpPr>
          <p:nvPr/>
        </p:nvCxnSpPr>
        <p:spPr>
          <a:xfrm>
            <a:off x="9253126" y="1376341"/>
            <a:ext cx="552884" cy="8792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329251" y="5066033"/>
            <a:ext cx="1592870" cy="2436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7983415" y="4143687"/>
            <a:ext cx="1889197" cy="18191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DF35039-A66C-4352-B71E-C6E8A42E8ABE}"/>
              </a:ext>
            </a:extLst>
          </p:cNvPr>
          <p:cNvCxnSpPr>
            <a:cxnSpLocks/>
          </p:cNvCxnSpPr>
          <p:nvPr/>
        </p:nvCxnSpPr>
        <p:spPr>
          <a:xfrm flipV="1">
            <a:off x="9150647" y="2683440"/>
            <a:ext cx="721965" cy="11748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CF18300-A860-48E5-B55E-8057B8B1B889}"/>
              </a:ext>
            </a:extLst>
          </p:cNvPr>
          <p:cNvCxnSpPr>
            <a:cxnSpLocks/>
          </p:cNvCxnSpPr>
          <p:nvPr/>
        </p:nvCxnSpPr>
        <p:spPr>
          <a:xfrm flipH="1">
            <a:off x="893299" y="4200905"/>
            <a:ext cx="4039188" cy="805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C5FC9ED-3A73-419A-92C9-68BF655AB8C8}"/>
              </a:ext>
            </a:extLst>
          </p:cNvPr>
          <p:cNvSpPr txBox="1"/>
          <p:nvPr/>
        </p:nvSpPr>
        <p:spPr>
          <a:xfrm>
            <a:off x="104357" y="1097081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Icon</a:t>
            </a:r>
            <a:endParaRPr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3A334A9-557E-4689-93A5-8861C6805E5A}"/>
              </a:ext>
            </a:extLst>
          </p:cNvPr>
          <p:cNvSpPr txBox="1"/>
          <p:nvPr/>
        </p:nvSpPr>
        <p:spPr>
          <a:xfrm>
            <a:off x="70339" y="2601837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標題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414D59-DDA7-41CF-B883-61B1551F2AB2}"/>
              </a:ext>
            </a:extLst>
          </p:cNvPr>
          <p:cNvSpPr txBox="1"/>
          <p:nvPr/>
        </p:nvSpPr>
        <p:spPr>
          <a:xfrm>
            <a:off x="70339" y="3334793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內文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ABA9ABC-2557-41F9-9042-FDDA62744336}"/>
              </a:ext>
            </a:extLst>
          </p:cNvPr>
          <p:cNvSpPr txBox="1"/>
          <p:nvPr/>
        </p:nvSpPr>
        <p:spPr>
          <a:xfrm>
            <a:off x="104357" y="4073498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按鈕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54F17E0-FF73-4968-B595-F3C10FE92A8E}"/>
              </a:ext>
            </a:extLst>
          </p:cNvPr>
          <p:cNvSpPr txBox="1"/>
          <p:nvPr/>
        </p:nvSpPr>
        <p:spPr>
          <a:xfrm>
            <a:off x="9806010" y="987955"/>
            <a:ext cx="2405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導覽列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寶可夢球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C8450B3-FFE3-43DA-B753-FC7A8EBFE819}"/>
              </a:ext>
            </a:extLst>
          </p:cNvPr>
          <p:cNvSpPr txBox="1"/>
          <p:nvPr/>
        </p:nvSpPr>
        <p:spPr>
          <a:xfrm>
            <a:off x="9847231" y="2418144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背景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381CD52-BC57-4FA9-865D-421091253ADF}"/>
              </a:ext>
            </a:extLst>
          </p:cNvPr>
          <p:cNvSpPr txBox="1"/>
          <p:nvPr/>
        </p:nvSpPr>
        <p:spPr>
          <a:xfrm>
            <a:off x="9841178" y="3063502"/>
            <a:ext cx="3507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主題區</a:t>
            </a:r>
            <a:endParaRPr lang="en-US" altLang="zh-TW" sz="2400" dirty="0"/>
          </a:p>
          <a:p>
            <a:r>
              <a:rPr lang="zh-TW" altLang="en-US" sz="2400" dirty="0"/>
              <a:t>所有特性及簡介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EF1D734-B64C-4045-A4FB-7795D822087F}"/>
              </a:ext>
            </a:extLst>
          </p:cNvPr>
          <p:cNvSpPr txBox="1"/>
          <p:nvPr/>
        </p:nvSpPr>
        <p:spPr>
          <a:xfrm>
            <a:off x="9922121" y="4859560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特性簡介區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2C1F910-4C15-47F9-87FF-661EDE327EC8}"/>
              </a:ext>
            </a:extLst>
          </p:cNvPr>
          <p:cNvSpPr txBox="1"/>
          <p:nvPr/>
        </p:nvSpPr>
        <p:spPr>
          <a:xfrm>
            <a:off x="9872612" y="3931045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主題內文區</a:t>
            </a:r>
          </a:p>
        </p:txBody>
      </p:sp>
    </p:spTree>
    <p:extLst>
      <p:ext uri="{BB962C8B-B14F-4D97-AF65-F5344CB8AC3E}">
        <p14:creationId xmlns:p14="http://schemas.microsoft.com/office/powerpoint/2010/main" val="32312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62964"/>
              <a:ext cx="8585391" cy="4495841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" name="矩形 3"/>
            <p:cNvSpPr/>
            <p:nvPr/>
          </p:nvSpPr>
          <p:spPr>
            <a:xfrm>
              <a:off x="1177174" y="1062964"/>
              <a:ext cx="8562872" cy="4495841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7FB02A-9C5E-4EE2-A14E-B0624AC411A9}"/>
              </a:ext>
            </a:extLst>
          </p:cNvPr>
          <p:cNvSpPr txBox="1"/>
          <p:nvPr/>
        </p:nvSpPr>
        <p:spPr>
          <a:xfrm>
            <a:off x="10051075" y="2581664"/>
            <a:ext cx="2384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特性區 </a:t>
            </a:r>
            <a:r>
              <a:rPr lang="en-US" altLang="zh-TW" sz="2400" dirty="0"/>
              <a:t>(</a:t>
            </a:r>
            <a:r>
              <a:rPr lang="zh-TW" altLang="en-US" sz="2400" dirty="0"/>
              <a:t>主要的形象、特性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Z</a:t>
            </a:r>
            <a:r>
              <a:rPr lang="zh-TW" altLang="en-US" sz="2400" dirty="0"/>
              <a:t>型設計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7C2150-7E2D-4CD4-A4F2-1AECF67D11E7}"/>
              </a:ext>
            </a:extLst>
          </p:cNvPr>
          <p:cNvSpPr txBox="1"/>
          <p:nvPr/>
        </p:nvSpPr>
        <p:spPr>
          <a:xfrm>
            <a:off x="10132623" y="1315186"/>
            <a:ext cx="131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1</a:t>
            </a:r>
            <a:r>
              <a:rPr lang="zh-TW" altLang="en-US" sz="2400" dirty="0"/>
              <a:t>區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8B36F44-4D16-4F92-ADB5-B32B80B383CB}"/>
              </a:ext>
            </a:extLst>
          </p:cNvPr>
          <p:cNvCxnSpPr>
            <a:cxnSpLocks/>
          </p:cNvCxnSpPr>
          <p:nvPr/>
        </p:nvCxnSpPr>
        <p:spPr>
          <a:xfrm>
            <a:off x="9568855" y="1562542"/>
            <a:ext cx="504505" cy="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C061EBD-74E1-45B2-8C7A-C8F574A7D5CB}"/>
              </a:ext>
            </a:extLst>
          </p:cNvPr>
          <p:cNvCxnSpPr>
            <a:cxnSpLocks/>
          </p:cNvCxnSpPr>
          <p:nvPr/>
        </p:nvCxnSpPr>
        <p:spPr>
          <a:xfrm flipH="1" flipV="1">
            <a:off x="866379" y="3324048"/>
            <a:ext cx="4592231" cy="266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25846C-6860-499A-A3DC-806DFFD159BD}"/>
              </a:ext>
            </a:extLst>
          </p:cNvPr>
          <p:cNvSpPr txBox="1"/>
          <p:nvPr/>
        </p:nvSpPr>
        <p:spPr>
          <a:xfrm>
            <a:off x="94487" y="3080051"/>
            <a:ext cx="100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內文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</p:cNvCxnSpPr>
          <p:nvPr/>
        </p:nvCxnSpPr>
        <p:spPr>
          <a:xfrm flipH="1" flipV="1">
            <a:off x="888664" y="2377739"/>
            <a:ext cx="4967013" cy="3427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100417" y="2119999"/>
            <a:ext cx="100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標題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3415B25-17FA-4E92-98A1-5F46F17B373D}"/>
              </a:ext>
            </a:extLst>
          </p:cNvPr>
          <p:cNvCxnSpPr>
            <a:cxnSpLocks/>
          </p:cNvCxnSpPr>
          <p:nvPr/>
        </p:nvCxnSpPr>
        <p:spPr>
          <a:xfrm flipH="1">
            <a:off x="888664" y="4064278"/>
            <a:ext cx="5934276" cy="1035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AA3459-2BBE-4218-AFD3-0872481B0A8C}"/>
              </a:ext>
            </a:extLst>
          </p:cNvPr>
          <p:cNvSpPr txBox="1"/>
          <p:nvPr/>
        </p:nvSpPr>
        <p:spPr>
          <a:xfrm>
            <a:off x="172801" y="3954237"/>
            <a:ext cx="100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按鈕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EAC1B08-DB50-44CE-811D-4FA9BDA1A088}"/>
              </a:ext>
            </a:extLst>
          </p:cNvPr>
          <p:cNvSpPr txBox="1"/>
          <p:nvPr/>
        </p:nvSpPr>
        <p:spPr>
          <a:xfrm>
            <a:off x="10214095" y="4586806"/>
            <a:ext cx="1237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1</a:t>
            </a:r>
            <a:r>
              <a:rPr lang="zh-TW" altLang="en-US" sz="2400" dirty="0"/>
              <a:t>內文區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03D7498-8666-4AE4-87BF-E555BA832928}"/>
              </a:ext>
            </a:extLst>
          </p:cNvPr>
          <p:cNvCxnSpPr>
            <a:cxnSpLocks/>
          </p:cNvCxnSpPr>
          <p:nvPr/>
        </p:nvCxnSpPr>
        <p:spPr>
          <a:xfrm flipV="1">
            <a:off x="9150195" y="4991234"/>
            <a:ext cx="923165" cy="2214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16999" y="5788476"/>
            <a:ext cx="1979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1</a:t>
            </a:r>
            <a:r>
              <a:rPr lang="zh-TW" altLang="en-US" sz="2400" dirty="0"/>
              <a:t>背景區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>
            <a:off x="983205" y="5205380"/>
            <a:ext cx="342900" cy="48307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401129" y="984737"/>
            <a:ext cx="8844268" cy="4451305"/>
            <a:chOff x="1072662" y="984737"/>
            <a:chExt cx="8844268" cy="445130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3616" y="3138130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" t="1557" r="961" b="963"/>
            <a:stretch/>
          </p:blipFill>
          <p:spPr>
            <a:xfrm>
              <a:off x="1072662" y="984737"/>
              <a:ext cx="8510954" cy="4451305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072662" y="984737"/>
              <a:ext cx="8510954" cy="4451305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2</a:t>
            </a:r>
            <a:r>
              <a:rPr lang="zh-TW" altLang="en-US" sz="2400" dirty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EEC9298-FC1C-43FA-8E96-B873A08C2D31}"/>
              </a:ext>
            </a:extLst>
          </p:cNvPr>
          <p:cNvCxnSpPr>
            <a:cxnSpLocks/>
          </p:cNvCxnSpPr>
          <p:nvPr/>
        </p:nvCxnSpPr>
        <p:spPr>
          <a:xfrm flipH="1" flipV="1">
            <a:off x="1767254" y="879335"/>
            <a:ext cx="1556449" cy="16860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65E477-34C8-4A4A-81CB-BA9C3DD4C6A1}"/>
              </a:ext>
            </a:extLst>
          </p:cNvPr>
          <p:cNvSpPr txBox="1"/>
          <p:nvPr/>
        </p:nvSpPr>
        <p:spPr>
          <a:xfrm>
            <a:off x="0" y="421961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深色主題標題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2" y="3501695"/>
            <a:ext cx="923192" cy="219581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F5E319E-8D9F-4568-AAA3-1B8026E6D6A4}"/>
              </a:ext>
            </a:extLst>
          </p:cNvPr>
          <p:cNvCxnSpPr>
            <a:cxnSpLocks/>
          </p:cNvCxnSpPr>
          <p:nvPr/>
        </p:nvCxnSpPr>
        <p:spPr>
          <a:xfrm flipH="1">
            <a:off x="3930162" y="3974228"/>
            <a:ext cx="77805" cy="19517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D544F07-D4F6-4CD3-91B6-6A8DD2D39B00}"/>
              </a:ext>
            </a:extLst>
          </p:cNvPr>
          <p:cNvSpPr txBox="1"/>
          <p:nvPr/>
        </p:nvSpPr>
        <p:spPr>
          <a:xfrm>
            <a:off x="2791558" y="6051289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深色主題按鈕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2</a:t>
            </a:r>
            <a:r>
              <a:rPr lang="zh-TW" altLang="en-US" sz="2400" dirty="0"/>
              <a:t>內文區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2</a:t>
            </a:r>
            <a:r>
              <a:rPr lang="zh-TW" altLang="en-US" sz="2400" dirty="0"/>
              <a:t>背景區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364826" y="1215570"/>
            <a:ext cx="880571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558650" y="1154323"/>
            <a:ext cx="8765138" cy="4393216"/>
            <a:chOff x="1177174" y="1165589"/>
            <a:chExt cx="8765138" cy="4393216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8998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1165589"/>
              <a:ext cx="8431824" cy="439321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165589"/>
              <a:ext cx="8431824" cy="4393216"/>
            </a:xfrm>
            <a:prstGeom prst="rect">
              <a:avLst/>
            </a:prstGeom>
          </p:spPr>
        </p:pic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3AA8F79-2ACA-427F-AE0E-C7D491A1601A}"/>
              </a:ext>
            </a:extLst>
          </p:cNvPr>
          <p:cNvSpPr txBox="1"/>
          <p:nvPr/>
        </p:nvSpPr>
        <p:spPr>
          <a:xfrm>
            <a:off x="9922945" y="6105136"/>
            <a:ext cx="232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3</a:t>
            </a:r>
            <a:r>
              <a:rPr lang="zh-TW" altLang="en-US" sz="2400" dirty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DB35EC1-D2A1-4BA1-A0E4-20C1B342CA28}"/>
              </a:ext>
            </a:extLst>
          </p:cNvPr>
          <p:cNvCxnSpPr>
            <a:cxnSpLocks/>
          </p:cNvCxnSpPr>
          <p:nvPr/>
        </p:nvCxnSpPr>
        <p:spPr>
          <a:xfrm>
            <a:off x="10845806" y="4953364"/>
            <a:ext cx="16158" cy="107336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3576542-03BD-4371-BDEC-DA1BFADF0DC1}"/>
              </a:ext>
            </a:extLst>
          </p:cNvPr>
          <p:cNvCxnSpPr>
            <a:cxnSpLocks/>
          </p:cNvCxnSpPr>
          <p:nvPr/>
        </p:nvCxnSpPr>
        <p:spPr>
          <a:xfrm flipH="1" flipV="1">
            <a:off x="2094313" y="2662666"/>
            <a:ext cx="6024451" cy="1135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76647DE-75AE-4F68-A8DA-E46488A7B0F0}"/>
              </a:ext>
            </a:extLst>
          </p:cNvPr>
          <p:cNvSpPr txBox="1"/>
          <p:nvPr/>
        </p:nvSpPr>
        <p:spPr>
          <a:xfrm>
            <a:off x="0" y="2431834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深色主題標題</a:t>
            </a: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D1D1E15-7DB8-47E3-B781-B7F97441F3BA}"/>
              </a:ext>
            </a:extLst>
          </p:cNvPr>
          <p:cNvCxnSpPr>
            <a:cxnSpLocks/>
          </p:cNvCxnSpPr>
          <p:nvPr/>
        </p:nvCxnSpPr>
        <p:spPr>
          <a:xfrm flipH="1">
            <a:off x="2094313" y="3421626"/>
            <a:ext cx="5691942" cy="1091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CB465B3-D8DD-4B09-97D2-E06ED695828C}"/>
              </a:ext>
            </a:extLst>
          </p:cNvPr>
          <p:cNvSpPr txBox="1"/>
          <p:nvPr/>
        </p:nvSpPr>
        <p:spPr>
          <a:xfrm>
            <a:off x="0" y="3299972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4CBFBB0-16F3-4EBD-85C7-C94825185A01}"/>
              </a:ext>
            </a:extLst>
          </p:cNvPr>
          <p:cNvCxnSpPr>
            <a:cxnSpLocks/>
          </p:cNvCxnSpPr>
          <p:nvPr/>
        </p:nvCxnSpPr>
        <p:spPr>
          <a:xfrm flipH="1">
            <a:off x="2094313" y="4063288"/>
            <a:ext cx="6024451" cy="4151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29FBE27-CF80-48FC-AFC0-AB128A1A9221}"/>
              </a:ext>
            </a:extLst>
          </p:cNvPr>
          <p:cNvSpPr txBox="1"/>
          <p:nvPr/>
        </p:nvSpPr>
        <p:spPr>
          <a:xfrm>
            <a:off x="0" y="4247645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深色主題按鈕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855BE42-A8B1-4B5C-8D9E-BEDBC51E4CA0}"/>
              </a:ext>
            </a:extLst>
          </p:cNvPr>
          <p:cNvSpPr txBox="1"/>
          <p:nvPr/>
        </p:nvSpPr>
        <p:spPr>
          <a:xfrm>
            <a:off x="10072573" y="362646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3</a:t>
            </a:r>
            <a:r>
              <a:rPr lang="zh-TW" altLang="en-US" sz="2400" dirty="0"/>
              <a:t>內文區</a:t>
            </a: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1A33FCA-2AD5-4221-AB5C-1254E36E3AB1}"/>
              </a:ext>
            </a:extLst>
          </p:cNvPr>
          <p:cNvCxnSpPr>
            <a:cxnSpLocks/>
          </p:cNvCxnSpPr>
          <p:nvPr/>
        </p:nvCxnSpPr>
        <p:spPr>
          <a:xfrm flipV="1">
            <a:off x="10405520" y="955964"/>
            <a:ext cx="207062" cy="43421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66007" y="1228365"/>
            <a:ext cx="20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特性</a:t>
            </a:r>
            <a:r>
              <a:rPr lang="en-US" altLang="zh-TW" sz="2400" dirty="0"/>
              <a:t>3</a:t>
            </a:r>
            <a:r>
              <a:rPr lang="zh-TW" altLang="en-US" sz="2400" dirty="0"/>
              <a:t>背景區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2094312" y="1634871"/>
            <a:ext cx="1295399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74" y="1085849"/>
            <a:ext cx="8562872" cy="43866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1177174" y="1062965"/>
            <a:ext cx="8896186" cy="4427020"/>
            <a:chOff x="1177174" y="1062965"/>
            <a:chExt cx="8896186" cy="4427020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1062965"/>
              <a:ext cx="8562872" cy="4427020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502162" y="4413738"/>
            <a:ext cx="1639581" cy="314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EEC9298-FC1C-43FA-8E96-B873A08C2D31}"/>
              </a:ext>
            </a:extLst>
          </p:cNvPr>
          <p:cNvCxnSpPr>
            <a:cxnSpLocks/>
          </p:cNvCxnSpPr>
          <p:nvPr/>
        </p:nvCxnSpPr>
        <p:spPr>
          <a:xfrm flipH="1" flipV="1">
            <a:off x="1767255" y="879336"/>
            <a:ext cx="1389183" cy="180231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65E477-34C8-4A4A-81CB-BA9C3DD4C6A1}"/>
              </a:ext>
            </a:extLst>
          </p:cNvPr>
          <p:cNvSpPr txBox="1"/>
          <p:nvPr/>
        </p:nvSpPr>
        <p:spPr>
          <a:xfrm>
            <a:off x="0" y="421961"/>
            <a:ext cx="246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深色主題標題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2" y="3675185"/>
            <a:ext cx="1512276" cy="202232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4-1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9337431" y="1584902"/>
            <a:ext cx="907966" cy="12080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872" y="1084055"/>
              <a:ext cx="8505174" cy="4471861"/>
            </a:xfrm>
            <a:prstGeom prst="rect">
              <a:avLst/>
            </a:prstGeom>
          </p:spPr>
        </p:pic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046" y="3146922"/>
              <a:ext cx="333314" cy="1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77174" y="1062964"/>
              <a:ext cx="8562872" cy="4495841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3" y="4141177"/>
            <a:ext cx="1969475" cy="15563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4-2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</p:cNvCxnSpPr>
          <p:nvPr/>
        </p:nvCxnSpPr>
        <p:spPr>
          <a:xfrm flipV="1">
            <a:off x="9319846" y="1215570"/>
            <a:ext cx="925551" cy="2308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38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grpSp>
          <p:nvGrpSpPr>
            <p:cNvPr id="5" name="群組 4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62965"/>
              <a:ext cx="8562872" cy="4495840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4" y="4009292"/>
            <a:ext cx="1142998" cy="16882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4-3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</p:cNvCxnSpPr>
          <p:nvPr/>
        </p:nvCxnSpPr>
        <p:spPr>
          <a:xfrm flipV="1">
            <a:off x="9319846" y="1215570"/>
            <a:ext cx="925551" cy="2308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42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177174" y="1062964"/>
            <a:ext cx="8896186" cy="4495841"/>
            <a:chOff x="1177174" y="1062964"/>
            <a:chExt cx="8896186" cy="449584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110647"/>
              <a:ext cx="8562872" cy="4448158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DCF6D9-C896-440E-B5FA-562C2D65A90D}"/>
              </a:ext>
            </a:extLst>
          </p:cNvPr>
          <p:cNvSpPr txBox="1"/>
          <p:nvPr/>
        </p:nvSpPr>
        <p:spPr>
          <a:xfrm>
            <a:off x="10141743" y="4214337"/>
            <a:ext cx="208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/>
              <a:t>4</a:t>
            </a:r>
            <a:r>
              <a:rPr lang="zh-TW" altLang="en-US" sz="2400" dirty="0" smtClean="0"/>
              <a:t>區</a:t>
            </a:r>
            <a:r>
              <a:rPr lang="en-US" altLang="zh-TW" sz="2400" dirty="0"/>
              <a:t>(</a:t>
            </a:r>
            <a:r>
              <a:rPr lang="zh-TW" altLang="en-US" sz="2400" dirty="0"/>
              <a:t>深色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EF8C745-AEB8-4BB9-BDB5-0D110687D92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005371" y="4445170"/>
            <a:ext cx="2136372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339A3A-0EDE-41B0-9A0F-E9F091B8FACC}"/>
              </a:ext>
            </a:extLst>
          </p:cNvPr>
          <p:cNvCxnSpPr>
            <a:cxnSpLocks/>
          </p:cNvCxnSpPr>
          <p:nvPr/>
        </p:nvCxnSpPr>
        <p:spPr>
          <a:xfrm flipH="1">
            <a:off x="1644164" y="3587262"/>
            <a:ext cx="1090244" cy="21102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B01092-A033-4198-89A9-293D294CF648}"/>
              </a:ext>
            </a:extLst>
          </p:cNvPr>
          <p:cNvSpPr txBox="1"/>
          <p:nvPr/>
        </p:nvSpPr>
        <p:spPr>
          <a:xfrm>
            <a:off x="-21892" y="5762430"/>
            <a:ext cx="21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深色主題內文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FEAE2A-1FC3-437D-8EA8-1A764B96F449}"/>
              </a:ext>
            </a:extLst>
          </p:cNvPr>
          <p:cNvSpPr txBox="1"/>
          <p:nvPr/>
        </p:nvSpPr>
        <p:spPr>
          <a:xfrm>
            <a:off x="2309551" y="215448"/>
            <a:ext cx="22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4-4</a:t>
            </a:r>
            <a:r>
              <a:rPr lang="zh-TW" altLang="en-US" sz="2400" dirty="0" smtClean="0"/>
              <a:t>內文</a:t>
            </a:r>
            <a:r>
              <a:rPr lang="zh-TW" altLang="en-US" sz="2400" dirty="0"/>
              <a:t>區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20BC719-38F8-4954-B1B9-70EF5E6D62AC}"/>
              </a:ext>
            </a:extLst>
          </p:cNvPr>
          <p:cNvCxnSpPr>
            <a:cxnSpLocks/>
          </p:cNvCxnSpPr>
          <p:nvPr/>
        </p:nvCxnSpPr>
        <p:spPr>
          <a:xfrm flipH="1" flipV="1">
            <a:off x="3226777" y="782515"/>
            <a:ext cx="96928" cy="62933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26AE543-100A-463B-B3E2-6A6FF0748E2F}"/>
              </a:ext>
            </a:extLst>
          </p:cNvPr>
          <p:cNvCxnSpPr>
            <a:cxnSpLocks/>
          </p:cNvCxnSpPr>
          <p:nvPr/>
        </p:nvCxnSpPr>
        <p:spPr>
          <a:xfrm flipV="1">
            <a:off x="9319846" y="1215570"/>
            <a:ext cx="925551" cy="230832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271524-FB82-4D8F-8573-81B4F941122B}"/>
              </a:ext>
            </a:extLst>
          </p:cNvPr>
          <p:cNvSpPr txBox="1"/>
          <p:nvPr/>
        </p:nvSpPr>
        <p:spPr>
          <a:xfrm>
            <a:off x="10245397" y="984737"/>
            <a:ext cx="187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特性</a:t>
            </a:r>
            <a:r>
              <a:rPr lang="en-US" altLang="zh-TW" sz="2400" dirty="0" smtClean="0"/>
              <a:t>4</a:t>
            </a:r>
            <a:r>
              <a:rPr lang="zh-TW" altLang="en-US" sz="2400" dirty="0" smtClean="0"/>
              <a:t>背景區</a:t>
            </a:r>
            <a:endParaRPr lang="en-US" altLang="zh-TW" sz="2400" dirty="0" smtClean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視差滾動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32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302</TotalTime>
  <Words>708</Words>
  <Application>Microsoft Office PowerPoint</Application>
  <PresentationFormat>寬螢幕</PresentationFormat>
  <Paragraphs>146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微軟正黑體</vt:lpstr>
      <vt:lpstr>Arial</vt:lpstr>
      <vt:lpstr>Calisto MT</vt:lpstr>
      <vt:lpstr>Trebuchet MS</vt:lpstr>
      <vt:lpstr>Wingdings 2</vt:lpstr>
      <vt:lpstr>石板</vt:lpstr>
      <vt:lpstr>網頁設計-期中專題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設計</vt:lpstr>
      <vt:lpstr>文字</vt:lpstr>
      <vt:lpstr>ICONS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網頁設計-期中專題</dc:title>
  <dc:creator>Windows 使用者</dc:creator>
  <cp:lastModifiedBy>Windows 使用者</cp:lastModifiedBy>
  <cp:revision>24</cp:revision>
  <dcterms:created xsi:type="dcterms:W3CDTF">2018-04-23T08:40:31Z</dcterms:created>
  <dcterms:modified xsi:type="dcterms:W3CDTF">2018-04-23T15:23:34Z</dcterms:modified>
</cp:coreProperties>
</file>